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handoutMasterIdLst>
    <p:handoutMasterId r:id="rId79"/>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69" r:id="rId60"/>
    <p:sldId id="439" r:id="rId61"/>
    <p:sldId id="440" r:id="rId62"/>
    <p:sldId id="441" r:id="rId63"/>
    <p:sldId id="442" r:id="rId64"/>
    <p:sldId id="443" r:id="rId65"/>
    <p:sldId id="444" r:id="rId66"/>
    <p:sldId id="446" r:id="rId67"/>
    <p:sldId id="445" r:id="rId68"/>
    <p:sldId id="448" r:id="rId69"/>
    <p:sldId id="473" r:id="rId70"/>
    <p:sldId id="470" r:id="rId71"/>
    <p:sldId id="471" r:id="rId72"/>
    <p:sldId id="472" r:id="rId73"/>
    <p:sldId id="447" r:id="rId74"/>
    <p:sldId id="310" r:id="rId75"/>
    <p:sldId id="265" r:id="rId76"/>
    <p:sldId id="339" r:id="rId77"/>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63" autoAdjust="0"/>
    <p:restoredTop sz="96943" autoAdjust="0"/>
  </p:normalViewPr>
  <p:slideViewPr>
    <p:cSldViewPr snapToGrid="0" showGuides="1">
      <p:cViewPr varScale="1">
        <p:scale>
          <a:sx n="131" d="100"/>
          <a:sy n="131" d="100"/>
        </p:scale>
        <p:origin x="888" y="11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76</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74</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75</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‹Nr.›</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‹Nr.›</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8.xml"/><Relationship Id="rId5" Type="http://schemas.openxmlformats.org/officeDocument/2006/relationships/image" Target="../media/image164.png"/><Relationship Id="rId4" Type="http://schemas.openxmlformats.org/officeDocument/2006/relationships/image" Target="../media/image163.png"/></Relationships>
</file>

<file path=ppt/slides/_rels/slide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8.xml"/><Relationship Id="rId4" Type="http://schemas.openxmlformats.org/officeDocument/2006/relationships/image" Target="../media/image167.png"/></Relationships>
</file>

<file path=ppt/slides/_rels/slide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5.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1.png"/><Relationship Id="rId4" Type="http://schemas.openxmlformats.org/officeDocument/2006/relationships/image" Target="../media/image170.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a:t>
            </a:r>
            <a:r>
              <a:rPr lang="en-US"/>
              <a:t>Mark Position </a:t>
            </a:r>
            <a:r>
              <a:rPr lang="en-US" dirty="0"/>
              <a:t>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205807" y="3682281"/>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sz="1400" dirty="0">
                <a:sym typeface="Wingdings" panose="05000000000000000000" pitchFamily="2" charset="2"/>
              </a:rPr>
              <a:t>Go to Race Manager App  Device Configurations tab</a:t>
            </a:r>
          </a:p>
          <a:p>
            <a:r>
              <a:rPr lang="en-US" sz="1400" dirty="0">
                <a:sym typeface="Wingdings" panose="05000000000000000000" pitchFamily="2" charset="2"/>
              </a:rPr>
              <a:t>Click “Add Configuration” and enter Identifier</a:t>
            </a:r>
          </a:p>
          <a:p>
            <a:r>
              <a:rPr lang="en-US" sz="1400" dirty="0">
                <a:sym typeface="Wingdings" panose="05000000000000000000" pitchFamily="2" charset="2"/>
              </a:rPr>
              <a:t>Click “Create”</a:t>
            </a:r>
          </a:p>
          <a:p>
            <a:r>
              <a:rPr lang="en-US" sz="1400" dirty="0">
                <a:sym typeface="Wingdings" panose="05000000000000000000" pitchFamily="2" charset="2"/>
              </a:rPr>
              <a:t>Define course area name(s)</a:t>
            </a:r>
          </a:p>
          <a:p>
            <a:pPr lvl="1"/>
            <a:r>
              <a:rPr lang="en-US" sz="1400" dirty="0">
                <a:sym typeface="Wingdings" panose="05000000000000000000" pitchFamily="2" charset="2"/>
              </a:rPr>
              <a:t>Each name must match</a:t>
            </a:r>
            <a:br>
              <a:rPr lang="en-US" sz="1400" dirty="0">
                <a:sym typeface="Wingdings" panose="05000000000000000000" pitchFamily="2" charset="2"/>
              </a:rPr>
            </a:br>
            <a:r>
              <a:rPr lang="en-US" sz="1400" dirty="0">
                <a:sym typeface="Wingdings" panose="05000000000000000000" pitchFamily="2" charset="2"/>
              </a:rPr>
              <a:t>exactly with event’s course</a:t>
            </a:r>
            <a:br>
              <a:rPr lang="en-US" sz="1400" dirty="0">
                <a:sym typeface="Wingdings" panose="05000000000000000000" pitchFamily="2" charset="2"/>
              </a:rPr>
            </a:br>
            <a:r>
              <a:rPr lang="en-US" sz="1400" dirty="0">
                <a:sym typeface="Wingdings" panose="05000000000000000000" pitchFamily="2" charset="2"/>
              </a:rPr>
              <a:t>area name</a:t>
            </a:r>
          </a:p>
          <a:p>
            <a:r>
              <a:rPr lang="en-US" sz="1400" dirty="0">
                <a:sym typeface="Wingdings" panose="05000000000000000000" pitchFamily="2" charset="2"/>
              </a:rPr>
              <a:t>Click “QR-Sync”</a:t>
            </a:r>
          </a:p>
          <a:p>
            <a:r>
              <a:rPr lang="en-US" sz="1400" dirty="0">
                <a:sym typeface="Wingdings" panose="05000000000000000000" pitchFamily="2" charset="2"/>
              </a:rPr>
              <a:t>Scan QR-Code with phone</a:t>
            </a:r>
          </a:p>
          <a:p>
            <a:r>
              <a:rPr lang="en-US" sz="1400" dirty="0">
                <a:sym typeface="Wingdings" panose="05000000000000000000" pitchFamily="2" charset="2"/>
              </a:rPr>
              <a:t>Select “Open browser”</a:t>
            </a:r>
          </a:p>
          <a:p>
            <a:pPr lvl="1"/>
            <a:r>
              <a:rPr lang="en-US" sz="1400" dirty="0">
                <a:sym typeface="Wingdings" panose="05000000000000000000" pitchFamily="2" charset="2"/>
              </a:rPr>
              <a:t>App download starts</a:t>
            </a:r>
          </a:p>
          <a:p>
            <a:pPr lvl="1"/>
            <a:r>
              <a:rPr lang="en-US" sz="1400" dirty="0">
                <a:sym typeface="Wingdings" panose="05000000000000000000" pitchFamily="2" charset="2"/>
              </a:rPr>
              <a:t>Make sure your device allows</a:t>
            </a:r>
            <a:br>
              <a:rPr lang="en-US" sz="1400" dirty="0">
                <a:sym typeface="Wingdings" panose="05000000000000000000" pitchFamily="2" charset="2"/>
              </a:rPr>
            </a:br>
            <a:r>
              <a:rPr lang="en-US" sz="1400" dirty="0">
                <a:sym typeface="Wingdings" panose="05000000000000000000" pitchFamily="2" charset="2"/>
              </a:rPr>
              <a:t>apps from unknown sources</a:t>
            </a:r>
            <a:br>
              <a:rPr lang="en-US" sz="1400" dirty="0">
                <a:sym typeface="Wingdings" panose="05000000000000000000" pitchFamily="2" charset="2"/>
              </a:rPr>
            </a:br>
            <a:r>
              <a:rPr lang="en-US" sz="1400" dirty="0">
                <a:sym typeface="Wingdings" panose="05000000000000000000" pitchFamily="2" charset="2"/>
              </a:rPr>
              <a:t>to be installed</a:t>
            </a:r>
          </a:p>
          <a:p>
            <a:pPr lvl="1"/>
            <a:r>
              <a:rPr lang="en-US" sz="1400" dirty="0">
                <a:sym typeface="Wingdings" panose="05000000000000000000" pitchFamily="2" charset="2"/>
              </a:rPr>
              <a:t>Install app by tapping on</a:t>
            </a:r>
            <a:br>
              <a:rPr lang="en-US" sz="1400" dirty="0">
                <a:sym typeface="Wingdings" panose="05000000000000000000" pitchFamily="2" charset="2"/>
              </a:rPr>
            </a:br>
            <a:r>
              <a:rPr lang="en-US" sz="1400" dirty="0">
                <a:sym typeface="Wingdings" panose="05000000000000000000" pitchFamily="2" charset="2"/>
              </a:rPr>
              <a:t>“download finished” message</a:t>
            </a:r>
          </a:p>
          <a:p>
            <a:pPr marL="0" lvl="1" indent="0">
              <a:buNone/>
            </a:pPr>
            <a:endParaRPr lang="en-US" sz="1400" dirty="0">
              <a:sym typeface="Wingdings" panose="05000000000000000000" pitchFamily="2" charset="2"/>
            </a:endParaRPr>
          </a:p>
          <a:p>
            <a:pPr marL="0" lvl="1" indent="0">
              <a:buNone/>
            </a:pPr>
            <a:endParaRPr lang="en-US" sz="1400" dirty="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5"/>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3742AD44-D9C6-4495-895C-8F310C8B6EAE}"/>
              </a:ext>
            </a:extLst>
          </p:cNvPr>
          <p:cNvPicPr>
            <a:picLocks noChangeAspect="1"/>
          </p:cNvPicPr>
          <p:nvPr/>
        </p:nvPicPr>
        <p:blipFill>
          <a:blip r:embed="rId6"/>
          <a:stretch>
            <a:fillRect/>
          </a:stretch>
        </p:blipFill>
        <p:spPr>
          <a:xfrm>
            <a:off x="5661186" y="2604783"/>
            <a:ext cx="1588915" cy="717176"/>
          </a:xfrm>
          <a:prstGeom prst="rect">
            <a:avLst/>
          </a:prstGeom>
        </p:spPr>
      </p:pic>
      <p:pic>
        <p:nvPicPr>
          <p:cNvPr id="5" name="Picture 4">
            <a:extLst>
              <a:ext uri="{FF2B5EF4-FFF2-40B4-BE49-F238E27FC236}">
                <a16:creationId xmlns:a16="http://schemas.microsoft.com/office/drawing/2014/main" id="{2751CF61-F2A5-4C5F-8F50-2B850B66A0A4}"/>
              </a:ext>
            </a:extLst>
          </p:cNvPr>
          <p:cNvPicPr>
            <a:picLocks noChangeAspect="1"/>
          </p:cNvPicPr>
          <p:nvPr/>
        </p:nvPicPr>
        <p:blipFill>
          <a:blip r:embed="rId7"/>
          <a:stretch>
            <a:fillRect/>
          </a:stretch>
        </p:blipFill>
        <p:spPr>
          <a:xfrm>
            <a:off x="7442659" y="2628400"/>
            <a:ext cx="1550266" cy="906875"/>
          </a:xfrm>
          <a:prstGeom prst="rect">
            <a:avLst/>
          </a:prstGeom>
        </p:spPr>
      </p:pic>
      <p:grpSp>
        <p:nvGrpSpPr>
          <p:cNvPr id="7" name="Group 6">
            <a:extLst>
              <a:ext uri="{FF2B5EF4-FFF2-40B4-BE49-F238E27FC236}">
                <a16:creationId xmlns:a16="http://schemas.microsoft.com/office/drawing/2014/main" id="{A241F9F7-16F3-4266-847F-FDD30A2EC403}"/>
              </a:ext>
            </a:extLst>
          </p:cNvPr>
          <p:cNvGrpSpPr/>
          <p:nvPr/>
        </p:nvGrpSpPr>
        <p:grpSpPr>
          <a:xfrm>
            <a:off x="2758406" y="2503105"/>
            <a:ext cx="2806811" cy="1916847"/>
            <a:chOff x="918105" y="2770279"/>
            <a:chExt cx="2806811" cy="1916847"/>
          </a:xfrm>
        </p:grpSpPr>
        <p:pic>
          <p:nvPicPr>
            <p:cNvPr id="6" name="Picture 5">
              <a:extLst>
                <a:ext uri="{FF2B5EF4-FFF2-40B4-BE49-F238E27FC236}">
                  <a16:creationId xmlns:a16="http://schemas.microsoft.com/office/drawing/2014/main" id="{FBC96793-EFB7-4B16-8D25-F21D19004077}"/>
                </a:ext>
              </a:extLst>
            </p:cNvPr>
            <p:cNvPicPr>
              <a:picLocks noChangeAspect="1"/>
            </p:cNvPicPr>
            <p:nvPr/>
          </p:nvPicPr>
          <p:blipFill>
            <a:blip r:embed="rId8"/>
            <a:stretch>
              <a:fillRect/>
            </a:stretch>
          </p:blipFill>
          <p:spPr>
            <a:xfrm>
              <a:off x="918105" y="2770279"/>
              <a:ext cx="2806811" cy="1916847"/>
            </a:xfrm>
            <a:prstGeom prst="rect">
              <a:avLst/>
            </a:prstGeom>
          </p:spPr>
        </p:pic>
        <p:sp>
          <p:nvSpPr>
            <p:cNvPr id="27" name="Oval 26"/>
            <p:cNvSpPr/>
            <p:nvPr/>
          </p:nvSpPr>
          <p:spPr bwMode="gray">
            <a:xfrm>
              <a:off x="3181944" y="3412105"/>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432DEF7-85D1-4DFC-B66B-422D1A9AFBAA}"/>
                </a:ext>
              </a:extLst>
            </p:cNvPr>
            <p:cNvSpPr/>
            <p:nvPr/>
          </p:nvSpPr>
          <p:spPr bwMode="gray">
            <a:xfrm>
              <a:off x="2191721" y="3589133"/>
              <a:ext cx="1322756" cy="2125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1" name="Straight Arrow Connector 10">
            <a:extLst>
              <a:ext uri="{FF2B5EF4-FFF2-40B4-BE49-F238E27FC236}">
                <a16:creationId xmlns:a16="http://schemas.microsoft.com/office/drawing/2014/main" id="{5CB9A23E-CAD3-4DDC-9357-ACF0C481E25D}"/>
              </a:ext>
            </a:extLst>
          </p:cNvPr>
          <p:cNvCxnSpPr>
            <a:stCxn id="19" idx="6"/>
          </p:cNvCxnSpPr>
          <p:nvPr/>
        </p:nvCxnSpPr>
        <p:spPr>
          <a:xfrm flipV="1">
            <a:off x="5354778" y="3234436"/>
            <a:ext cx="306408" cy="19382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CC606-C3E8-4A7A-8DB9-6ED29BCADCB5}"/>
              </a:ext>
            </a:extLst>
          </p:cNvPr>
          <p:cNvCxnSpPr>
            <a:cxnSpLocks/>
            <a:endCxn id="5" idx="1"/>
          </p:cNvCxnSpPr>
          <p:nvPr/>
        </p:nvCxnSpPr>
        <p:spPr>
          <a:xfrm>
            <a:off x="7115244" y="2910455"/>
            <a:ext cx="327415" cy="17138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35D58B0-57D1-4043-97E1-D88A0B0B34F9}"/>
              </a:ext>
            </a:extLst>
          </p:cNvPr>
          <p:cNvSpPr/>
          <p:nvPr/>
        </p:nvSpPr>
        <p:spPr bwMode="gray">
          <a:xfrm>
            <a:off x="6838395" y="2791784"/>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12100F9B-7413-4F13-91BC-61D67D152E7D}"/>
              </a:ext>
            </a:extLst>
          </p:cNvPr>
          <p:cNvSpPr/>
          <p:nvPr/>
        </p:nvSpPr>
        <p:spPr bwMode="gray">
          <a:xfrm>
            <a:off x="7504052" y="3219149"/>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A7471407-9CD8-4B76-AD38-74AD1735B435}"/>
              </a:ext>
            </a:extLst>
          </p:cNvPr>
          <p:cNvCxnSpPr>
            <a:cxnSpLocks/>
            <a:stCxn id="27" idx="5"/>
          </p:cNvCxnSpPr>
          <p:nvPr/>
        </p:nvCxnSpPr>
        <p:spPr>
          <a:xfrm>
            <a:off x="5400519" y="3297726"/>
            <a:ext cx="1055124" cy="104507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1608405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9132C5DC-A61E-46AC-A75E-3C945C3C9DC6}"/>
              </a:ext>
            </a:extLst>
          </p:cNvPr>
          <p:cNvPicPr>
            <a:picLocks noChangeAspect="1"/>
          </p:cNvPicPr>
          <p:nvPr/>
        </p:nvPicPr>
        <p:blipFill>
          <a:blip r:embed="rId2"/>
          <a:stretch>
            <a:fillRect/>
          </a:stretch>
        </p:blipFill>
        <p:spPr>
          <a:xfrm>
            <a:off x="4796057" y="1377162"/>
            <a:ext cx="5516956" cy="1146636"/>
          </a:xfrm>
          <a:prstGeom prst="rect">
            <a:avLst/>
          </a:prstGeom>
        </p:spPr>
      </p:pic>
      <p:sp>
        <p:nvSpPr>
          <p:cNvPr id="2" name="Title 1"/>
          <p:cNvSpPr>
            <a:spLocks noGrp="1"/>
          </p:cNvSpPr>
          <p:nvPr>
            <p:ph type="title"/>
          </p:nvPr>
        </p:nvSpPr>
        <p:spPr/>
        <p:txBody>
          <a:bodyPr/>
          <a:lstStyle/>
          <a:p>
            <a:r>
              <a:rPr lang="en-US" dirty="0"/>
              <a:t>Register boats for a regatta with split-fleet racing</a:t>
            </a:r>
          </a:p>
        </p:txBody>
      </p:sp>
      <p:sp>
        <p:nvSpPr>
          <p:cNvPr id="3" name="Text Placeholder 2"/>
          <p:cNvSpPr>
            <a:spLocks noGrp="1"/>
          </p:cNvSpPr>
          <p:nvPr>
            <p:ph type="body" sz="quarter" idx="10"/>
          </p:nvPr>
        </p:nvSpPr>
        <p:spPr>
          <a:xfrm>
            <a:off x="324000" y="1692000"/>
            <a:ext cx="8494713" cy="4200800"/>
          </a:xfrm>
        </p:spPr>
        <p:txBody>
          <a:bodyPr/>
          <a:lstStyle/>
          <a:p>
            <a:r>
              <a:rPr lang="en-US" dirty="0"/>
              <a:t>On creation of a regatta, select “Can boats</a:t>
            </a:r>
            <a:br>
              <a:rPr lang="en-US" dirty="0"/>
            </a:br>
            <a:r>
              <a:rPr lang="en-US" dirty="0"/>
              <a:t>of Competitor change per race” (</a:t>
            </a:r>
            <a:r>
              <a:rPr lang="en-US" dirty="0">
                <a:solidFill>
                  <a:srgbClr val="FF0000"/>
                </a:solidFill>
              </a:rPr>
              <a:t>1</a:t>
            </a:r>
            <a:r>
              <a:rPr lang="en-US" dirty="0"/>
              <a:t>)</a:t>
            </a:r>
          </a:p>
          <a:p>
            <a:r>
              <a:rPr lang="en-US" dirty="0"/>
              <a:t>In “Smartphone Tracking” click the boat</a:t>
            </a:r>
            <a:br>
              <a:rPr lang="en-US" dirty="0"/>
            </a:br>
            <a:r>
              <a:rPr lang="en-US" dirty="0"/>
              <a:t>icon to open the “Register Boats” dialog (</a:t>
            </a:r>
            <a:r>
              <a:rPr lang="en-US" dirty="0">
                <a:solidFill>
                  <a:srgbClr val="FF0000"/>
                </a:solidFill>
              </a:rPr>
              <a:t>2</a:t>
            </a:r>
            <a:r>
              <a:rPr lang="en-US" dirty="0"/>
              <a:t>)</a:t>
            </a:r>
          </a:p>
          <a:p>
            <a:r>
              <a:rPr lang="en-US" dirty="0"/>
              <a:t>Click “Add Boat” (</a:t>
            </a:r>
            <a:r>
              <a:rPr lang="en-US" dirty="0">
                <a:solidFill>
                  <a:srgbClr val="FF0000"/>
                </a:solidFill>
              </a:rPr>
              <a:t>3</a:t>
            </a:r>
            <a:r>
              <a:rPr lang="en-US" dirty="0"/>
              <a:t>), fill in the boat details</a:t>
            </a:r>
            <a:br>
              <a:rPr lang="en-US" dirty="0"/>
            </a:br>
            <a:r>
              <a:rPr lang="en-US" dirty="0"/>
              <a:t>in the “Edit Boat” 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boats are registered (</a:t>
            </a:r>
            <a:r>
              <a:rPr lang="en-US" dirty="0">
                <a:solidFill>
                  <a:srgbClr val="FF0000"/>
                </a:solidFill>
              </a:rPr>
              <a:t>6</a:t>
            </a:r>
            <a:r>
              <a:rPr lang="en-US" dirty="0"/>
              <a:t>), Save (</a:t>
            </a:r>
            <a:r>
              <a:rPr lang="en-US" dirty="0">
                <a:solidFill>
                  <a:srgbClr val="FF0000"/>
                </a:solidFill>
              </a:rPr>
              <a:t>7</a:t>
            </a:r>
            <a:r>
              <a:rPr lang="en-US" dirty="0"/>
              <a:t>)</a:t>
            </a:r>
          </a:p>
          <a:p>
            <a:endParaRPr lang="en-US" dirty="0"/>
          </a:p>
        </p:txBody>
      </p:sp>
      <p:sp>
        <p:nvSpPr>
          <p:cNvPr id="7" name="Oval 6"/>
          <p:cNvSpPr/>
          <p:nvPr/>
        </p:nvSpPr>
        <p:spPr bwMode="gray">
          <a:xfrm>
            <a:off x="7032314" y="204373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319323" y="207157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12" name="Grafik 11">
            <a:extLst>
              <a:ext uri="{FF2B5EF4-FFF2-40B4-BE49-F238E27FC236}">
                <a16:creationId xmlns:a16="http://schemas.microsoft.com/office/drawing/2014/main" id="{4FD25DFB-2A22-484B-8058-EA6432E58FDE}"/>
              </a:ext>
            </a:extLst>
          </p:cNvPr>
          <p:cNvPicPr>
            <a:picLocks noChangeAspect="1"/>
          </p:cNvPicPr>
          <p:nvPr/>
        </p:nvPicPr>
        <p:blipFill>
          <a:blip r:embed="rId3"/>
          <a:stretch>
            <a:fillRect/>
          </a:stretch>
        </p:blipFill>
        <p:spPr>
          <a:xfrm>
            <a:off x="4796057" y="2666596"/>
            <a:ext cx="4181475" cy="1457325"/>
          </a:xfrm>
          <a:prstGeom prst="rect">
            <a:avLst/>
          </a:prstGeom>
        </p:spPr>
      </p:pic>
      <p:pic>
        <p:nvPicPr>
          <p:cNvPr id="23" name="Grafik 22">
            <a:extLst>
              <a:ext uri="{FF2B5EF4-FFF2-40B4-BE49-F238E27FC236}">
                <a16:creationId xmlns:a16="http://schemas.microsoft.com/office/drawing/2014/main" id="{74F40F89-DC48-4F82-89E1-3F93FE37AF6D}"/>
              </a:ext>
            </a:extLst>
          </p:cNvPr>
          <p:cNvPicPr>
            <a:picLocks noChangeAspect="1"/>
          </p:cNvPicPr>
          <p:nvPr/>
        </p:nvPicPr>
        <p:blipFill>
          <a:blip r:embed="rId4"/>
          <a:stretch>
            <a:fillRect/>
          </a:stretch>
        </p:blipFill>
        <p:spPr>
          <a:xfrm>
            <a:off x="165181" y="4151942"/>
            <a:ext cx="6624455" cy="1805076"/>
          </a:xfrm>
          <a:prstGeom prst="rect">
            <a:avLst/>
          </a:prstGeom>
        </p:spPr>
      </p:pic>
      <p:sp>
        <p:nvSpPr>
          <p:cNvPr id="24" name="Oval 6">
            <a:extLst>
              <a:ext uri="{FF2B5EF4-FFF2-40B4-BE49-F238E27FC236}">
                <a16:creationId xmlns:a16="http://schemas.microsoft.com/office/drawing/2014/main" id="{E2571C6A-E001-4652-8F71-EE5242E4761D}"/>
              </a:ext>
            </a:extLst>
          </p:cNvPr>
          <p:cNvSpPr/>
          <p:nvPr/>
        </p:nvSpPr>
        <p:spPr bwMode="gray">
          <a:xfrm>
            <a:off x="7952810" y="358126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TextBox 7">
            <a:extLst>
              <a:ext uri="{FF2B5EF4-FFF2-40B4-BE49-F238E27FC236}">
                <a16:creationId xmlns:a16="http://schemas.microsoft.com/office/drawing/2014/main" id="{B230E109-77DE-46FA-9977-CB008B47272C}"/>
              </a:ext>
            </a:extLst>
          </p:cNvPr>
          <p:cNvSpPr txBox="1"/>
          <p:nvPr/>
        </p:nvSpPr>
        <p:spPr>
          <a:xfrm>
            <a:off x="8239819" y="360911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6" name="Oval 6">
            <a:extLst>
              <a:ext uri="{FF2B5EF4-FFF2-40B4-BE49-F238E27FC236}">
                <a16:creationId xmlns:a16="http://schemas.microsoft.com/office/drawing/2014/main" id="{A119A567-68C5-4AD0-867B-AB405AF41EA4}"/>
              </a:ext>
            </a:extLst>
          </p:cNvPr>
          <p:cNvSpPr/>
          <p:nvPr/>
        </p:nvSpPr>
        <p:spPr bwMode="gray">
          <a:xfrm>
            <a:off x="150551" y="430488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7">
            <a:extLst>
              <a:ext uri="{FF2B5EF4-FFF2-40B4-BE49-F238E27FC236}">
                <a16:creationId xmlns:a16="http://schemas.microsoft.com/office/drawing/2014/main" id="{289C1FA0-4F57-444A-BB41-94AD2CDB3AFC}"/>
              </a:ext>
            </a:extLst>
          </p:cNvPr>
          <p:cNvSpPr txBox="1"/>
          <p:nvPr/>
        </p:nvSpPr>
        <p:spPr>
          <a:xfrm>
            <a:off x="822206" y="43327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22" name="Grafik 21">
            <a:extLst>
              <a:ext uri="{FF2B5EF4-FFF2-40B4-BE49-F238E27FC236}">
                <a16:creationId xmlns:a16="http://schemas.microsoft.com/office/drawing/2014/main" id="{658979DE-C920-44E5-8F1C-B3EA97819CB7}"/>
              </a:ext>
            </a:extLst>
          </p:cNvPr>
          <p:cNvPicPr>
            <a:picLocks noChangeAspect="1"/>
          </p:cNvPicPr>
          <p:nvPr/>
        </p:nvPicPr>
        <p:blipFill>
          <a:blip r:embed="rId5"/>
          <a:stretch>
            <a:fillRect/>
          </a:stretch>
        </p:blipFill>
        <p:spPr>
          <a:xfrm>
            <a:off x="6629716" y="4855771"/>
            <a:ext cx="2370821" cy="1509331"/>
          </a:xfrm>
          <a:prstGeom prst="rect">
            <a:avLst/>
          </a:prstGeom>
        </p:spPr>
      </p:pic>
      <p:sp>
        <p:nvSpPr>
          <p:cNvPr id="28" name="Oval 6">
            <a:extLst>
              <a:ext uri="{FF2B5EF4-FFF2-40B4-BE49-F238E27FC236}">
                <a16:creationId xmlns:a16="http://schemas.microsoft.com/office/drawing/2014/main" id="{63122A08-B3AD-48E9-B5D0-257E51EF3715}"/>
              </a:ext>
            </a:extLst>
          </p:cNvPr>
          <p:cNvSpPr/>
          <p:nvPr/>
        </p:nvSpPr>
        <p:spPr bwMode="gray">
          <a:xfrm>
            <a:off x="6503214" y="4707900"/>
            <a:ext cx="2497323" cy="1378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B03A5407-4939-42BD-B3F7-E6A4711FFDEC}"/>
              </a:ext>
            </a:extLst>
          </p:cNvPr>
          <p:cNvSpPr txBox="1"/>
          <p:nvPr/>
        </p:nvSpPr>
        <p:spPr>
          <a:xfrm>
            <a:off x="9030034" y="546128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0E99BE8D-2D3F-40CD-A505-4883486F2C80}"/>
              </a:ext>
            </a:extLst>
          </p:cNvPr>
          <p:cNvSpPr/>
          <p:nvPr/>
        </p:nvSpPr>
        <p:spPr bwMode="gray">
          <a:xfrm>
            <a:off x="6657965" y="6036300"/>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EBB30C27-6206-4D5D-8F6B-5D26613CC165}"/>
              </a:ext>
            </a:extLst>
          </p:cNvPr>
          <p:cNvSpPr txBox="1"/>
          <p:nvPr/>
        </p:nvSpPr>
        <p:spPr>
          <a:xfrm>
            <a:off x="7120414" y="60641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4" name="Oval 6">
            <a:extLst>
              <a:ext uri="{FF2B5EF4-FFF2-40B4-BE49-F238E27FC236}">
                <a16:creationId xmlns:a16="http://schemas.microsoft.com/office/drawing/2014/main" id="{D069EB4E-52AA-4F70-9FA7-56E723DAF758}"/>
              </a:ext>
            </a:extLst>
          </p:cNvPr>
          <p:cNvSpPr/>
          <p:nvPr/>
        </p:nvSpPr>
        <p:spPr bwMode="gray">
          <a:xfrm>
            <a:off x="234086" y="5120775"/>
            <a:ext cx="3363047" cy="5885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TextBox 7">
            <a:extLst>
              <a:ext uri="{FF2B5EF4-FFF2-40B4-BE49-F238E27FC236}">
                <a16:creationId xmlns:a16="http://schemas.microsoft.com/office/drawing/2014/main" id="{2A0D43D9-CD1F-4015-8F24-EBAEC8A0DFAF}"/>
              </a:ext>
            </a:extLst>
          </p:cNvPr>
          <p:cNvSpPr txBox="1"/>
          <p:nvPr/>
        </p:nvSpPr>
        <p:spPr>
          <a:xfrm>
            <a:off x="3626630" y="53015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6" name="Oval 6">
            <a:extLst>
              <a:ext uri="{FF2B5EF4-FFF2-40B4-BE49-F238E27FC236}">
                <a16:creationId xmlns:a16="http://schemas.microsoft.com/office/drawing/2014/main" id="{7F066DF2-42A4-46BE-A4D2-3B87D53AE591}"/>
              </a:ext>
            </a:extLst>
          </p:cNvPr>
          <p:cNvSpPr/>
          <p:nvPr/>
        </p:nvSpPr>
        <p:spPr bwMode="gray">
          <a:xfrm>
            <a:off x="75267" y="5687115"/>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7">
            <a:extLst>
              <a:ext uri="{FF2B5EF4-FFF2-40B4-BE49-F238E27FC236}">
                <a16:creationId xmlns:a16="http://schemas.microsoft.com/office/drawing/2014/main" id="{5C94847A-012C-4E77-9A6F-FD7001B79380}"/>
              </a:ext>
            </a:extLst>
          </p:cNvPr>
          <p:cNvSpPr txBox="1"/>
          <p:nvPr/>
        </p:nvSpPr>
        <p:spPr>
          <a:xfrm>
            <a:off x="746922" y="571496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6EB99D63-AB6B-49EE-86A1-822276839C4F}"/>
              </a:ext>
            </a:extLst>
          </p:cNvPr>
          <p:cNvCxnSpPr>
            <a:cxnSpLocks/>
            <a:stCxn id="24" idx="4"/>
          </p:cNvCxnSpPr>
          <p:nvPr/>
        </p:nvCxnSpPr>
        <p:spPr>
          <a:xfrm rot="5400000">
            <a:off x="7174357" y="3425521"/>
            <a:ext cx="522489" cy="129193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8">
            <a:extLst>
              <a:ext uri="{FF2B5EF4-FFF2-40B4-BE49-F238E27FC236}">
                <a16:creationId xmlns:a16="http://schemas.microsoft.com/office/drawing/2014/main" id="{745945C8-CD59-4E21-9C70-9E5FC2889794}"/>
              </a:ext>
            </a:extLst>
          </p:cNvPr>
          <p:cNvCxnSpPr>
            <a:cxnSpLocks/>
            <a:stCxn id="27" idx="3"/>
            <a:endCxn id="28" idx="1"/>
          </p:cNvCxnSpPr>
          <p:nvPr/>
        </p:nvCxnSpPr>
        <p:spPr>
          <a:xfrm>
            <a:off x="952887" y="4440451"/>
            <a:ext cx="5916051" cy="46930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8">
            <a:extLst>
              <a:ext uri="{FF2B5EF4-FFF2-40B4-BE49-F238E27FC236}">
                <a16:creationId xmlns:a16="http://schemas.microsoft.com/office/drawing/2014/main" id="{CF3462EF-81E5-42E5-89C4-AA54A8E84FA1}"/>
              </a:ext>
            </a:extLst>
          </p:cNvPr>
          <p:cNvCxnSpPr>
            <a:cxnSpLocks/>
            <a:stCxn id="32" idx="2"/>
            <a:endCxn id="34" idx="5"/>
          </p:cNvCxnSpPr>
          <p:nvPr/>
        </p:nvCxnSpPr>
        <p:spPr>
          <a:xfrm rot="10800000">
            <a:off x="3104627" y="5623131"/>
            <a:ext cx="3553339" cy="5276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779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a:extLst>
              <a:ext uri="{FF2B5EF4-FFF2-40B4-BE49-F238E27FC236}">
                <a16:creationId xmlns:a16="http://schemas.microsoft.com/office/drawing/2014/main" id="{D7F35E29-842E-452F-8E32-0839EA0B295B}"/>
              </a:ext>
            </a:extLst>
          </p:cNvPr>
          <p:cNvPicPr>
            <a:picLocks noChangeAspect="1"/>
          </p:cNvPicPr>
          <p:nvPr/>
        </p:nvPicPr>
        <p:blipFill>
          <a:blip r:embed="rId2"/>
          <a:stretch>
            <a:fillRect/>
          </a:stretch>
        </p:blipFill>
        <p:spPr>
          <a:xfrm>
            <a:off x="5217616" y="1307331"/>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In “Smartphone Tracking” after denoting all</a:t>
            </a:r>
            <a:br>
              <a:rPr lang="en-US" dirty="0"/>
            </a:br>
            <a:r>
              <a:rPr lang="en-US" dirty="0"/>
              <a:t>races (</a:t>
            </a:r>
            <a:r>
              <a:rPr lang="en-US" dirty="0">
                <a:solidFill>
                  <a:srgbClr val="FF0000"/>
                </a:solidFill>
              </a:rPr>
              <a:t>1</a:t>
            </a:r>
            <a:r>
              <a:rPr lang="en-US" dirty="0"/>
              <a:t>), click the competitor icon for a race to</a:t>
            </a:r>
            <a:br>
              <a:rPr lang="en-US" dirty="0"/>
            </a:br>
            <a:r>
              <a:rPr lang="en-US" dirty="0"/>
              <a:t>open the “Register Competitors” dialog (</a:t>
            </a:r>
            <a:r>
              <a:rPr lang="en-US" dirty="0">
                <a:solidFill>
                  <a:srgbClr val="FF0000"/>
                </a:solidFill>
              </a:rPr>
              <a:t>2</a:t>
            </a:r>
            <a:r>
              <a:rPr lang="en-US" dirty="0"/>
              <a:t>)</a:t>
            </a:r>
          </a:p>
          <a:p>
            <a:r>
              <a:rPr lang="en-US" dirty="0"/>
              <a:t>Click “Add Competitor” (</a:t>
            </a:r>
            <a:r>
              <a:rPr lang="en-US" dirty="0">
                <a:solidFill>
                  <a:srgbClr val="FF0000"/>
                </a:solidFill>
              </a:rPr>
              <a:t>3</a:t>
            </a:r>
            <a:r>
              <a:rPr lang="en-US" dirty="0"/>
              <a:t>), fill in the</a:t>
            </a:r>
            <a:br>
              <a:rPr lang="en-US" dirty="0"/>
            </a:br>
            <a:r>
              <a:rPr lang="en-US" dirty="0"/>
              <a:t>competitor details in the “Edit Competitor”</a:t>
            </a:r>
            <a:br>
              <a:rPr lang="en-US" dirty="0"/>
            </a:br>
            <a:r>
              <a:rPr lang="en-US" dirty="0"/>
              <a:t>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Competitors are registered (</a:t>
            </a:r>
            <a:r>
              <a:rPr lang="en-US" dirty="0">
                <a:solidFill>
                  <a:srgbClr val="FF0000"/>
                </a:solidFill>
              </a:rPr>
              <a:t>6</a:t>
            </a:r>
            <a:r>
              <a:rPr lang="en-US" dirty="0"/>
              <a:t>), click</a:t>
            </a:r>
            <a:br>
              <a:rPr lang="en-US" dirty="0"/>
            </a:br>
            <a:r>
              <a:rPr lang="en-US" dirty="0"/>
              <a:t>“Continue to boat assignments” (</a:t>
            </a:r>
            <a:r>
              <a:rPr lang="en-US" dirty="0">
                <a:solidFill>
                  <a:srgbClr val="FF0000"/>
                </a:solidFill>
              </a:rPr>
              <a:t>7</a:t>
            </a:r>
            <a:r>
              <a:rPr lang="en-US" dirty="0"/>
              <a:t>)</a:t>
            </a:r>
          </a:p>
          <a:p>
            <a:endParaRPr lang="en-US" dirty="0"/>
          </a:p>
        </p:txBody>
      </p:sp>
      <p:pic>
        <p:nvPicPr>
          <p:cNvPr id="46" name="Grafik 45">
            <a:extLst>
              <a:ext uri="{FF2B5EF4-FFF2-40B4-BE49-F238E27FC236}">
                <a16:creationId xmlns:a16="http://schemas.microsoft.com/office/drawing/2014/main" id="{3D058578-AC1D-4F6C-AD6C-139EB435672A}"/>
              </a:ext>
            </a:extLst>
          </p:cNvPr>
          <p:cNvPicPr>
            <a:picLocks noChangeAspect="1"/>
          </p:cNvPicPr>
          <p:nvPr/>
        </p:nvPicPr>
        <p:blipFill>
          <a:blip r:embed="rId3"/>
          <a:stretch>
            <a:fillRect/>
          </a:stretch>
        </p:blipFill>
        <p:spPr>
          <a:xfrm>
            <a:off x="97752" y="4245957"/>
            <a:ext cx="9144000" cy="2047904"/>
          </a:xfrm>
          <a:prstGeom prst="rect">
            <a:avLst/>
          </a:prstGeom>
        </p:spPr>
      </p:pic>
      <p:sp>
        <p:nvSpPr>
          <p:cNvPr id="2" name="Title 1"/>
          <p:cNvSpPr>
            <a:spLocks noGrp="1"/>
          </p:cNvSpPr>
          <p:nvPr>
            <p:ph type="title"/>
          </p:nvPr>
        </p:nvSpPr>
        <p:spPr/>
        <p:txBody>
          <a:bodyPr/>
          <a:lstStyle/>
          <a:p>
            <a:r>
              <a:rPr lang="en-US" dirty="0"/>
              <a:t>Register Competitors with per race boat assignments</a:t>
            </a:r>
          </a:p>
        </p:txBody>
      </p:sp>
      <p:pic>
        <p:nvPicPr>
          <p:cNvPr id="4" name="Grafik 3">
            <a:extLst>
              <a:ext uri="{FF2B5EF4-FFF2-40B4-BE49-F238E27FC236}">
                <a16:creationId xmlns:a16="http://schemas.microsoft.com/office/drawing/2014/main" id="{4231525E-FC7C-4967-B18C-BCA168B6D8CD}"/>
              </a:ext>
            </a:extLst>
          </p:cNvPr>
          <p:cNvPicPr>
            <a:picLocks noChangeAspect="1"/>
          </p:cNvPicPr>
          <p:nvPr/>
        </p:nvPicPr>
        <p:blipFill>
          <a:blip r:embed="rId4"/>
          <a:stretch>
            <a:fillRect/>
          </a:stretch>
        </p:blipFill>
        <p:spPr>
          <a:xfrm>
            <a:off x="5649430" y="4064261"/>
            <a:ext cx="4793134" cy="2394109"/>
          </a:xfrm>
          <a:prstGeom prst="rect">
            <a:avLst/>
          </a:prstGeom>
        </p:spPr>
      </p:pic>
      <p:sp>
        <p:nvSpPr>
          <p:cNvPr id="16" name="Oval 6">
            <a:extLst>
              <a:ext uri="{FF2B5EF4-FFF2-40B4-BE49-F238E27FC236}">
                <a16:creationId xmlns:a16="http://schemas.microsoft.com/office/drawing/2014/main" id="{8703AE5F-DD0E-4ED5-B850-917FA2F82A33}"/>
              </a:ext>
            </a:extLst>
          </p:cNvPr>
          <p:cNvSpPr/>
          <p:nvPr/>
        </p:nvSpPr>
        <p:spPr bwMode="gray">
          <a:xfrm>
            <a:off x="158046" y="437983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7">
            <a:extLst>
              <a:ext uri="{FF2B5EF4-FFF2-40B4-BE49-F238E27FC236}">
                <a16:creationId xmlns:a16="http://schemas.microsoft.com/office/drawing/2014/main" id="{08CDD6C1-BCC0-46F3-9992-3E5AE3B31628}"/>
              </a:ext>
            </a:extLst>
          </p:cNvPr>
          <p:cNvSpPr txBox="1"/>
          <p:nvPr/>
        </p:nvSpPr>
        <p:spPr>
          <a:xfrm>
            <a:off x="829701" y="44076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9" name="Oval 6">
            <a:extLst>
              <a:ext uri="{FF2B5EF4-FFF2-40B4-BE49-F238E27FC236}">
                <a16:creationId xmlns:a16="http://schemas.microsoft.com/office/drawing/2014/main" id="{A1B12B54-3021-4FB7-A822-785D638A7088}"/>
              </a:ext>
            </a:extLst>
          </p:cNvPr>
          <p:cNvSpPr/>
          <p:nvPr/>
        </p:nvSpPr>
        <p:spPr bwMode="gray">
          <a:xfrm>
            <a:off x="5653760" y="4036816"/>
            <a:ext cx="3444658" cy="23941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6">
            <a:extLst>
              <a:ext uri="{FF2B5EF4-FFF2-40B4-BE49-F238E27FC236}">
                <a16:creationId xmlns:a16="http://schemas.microsoft.com/office/drawing/2014/main" id="{C4E8CD03-E6E8-42F3-81AD-B2DAE44AE012}"/>
              </a:ext>
            </a:extLst>
          </p:cNvPr>
          <p:cNvSpPr/>
          <p:nvPr/>
        </p:nvSpPr>
        <p:spPr bwMode="gray">
          <a:xfrm>
            <a:off x="5668617" y="6208686"/>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7">
            <a:extLst>
              <a:ext uri="{FF2B5EF4-FFF2-40B4-BE49-F238E27FC236}">
                <a16:creationId xmlns:a16="http://schemas.microsoft.com/office/drawing/2014/main" id="{5C34EF5C-2C5D-482A-9DF4-3FA204C6A0C6}"/>
              </a:ext>
            </a:extLst>
          </p:cNvPr>
          <p:cNvSpPr txBox="1"/>
          <p:nvPr/>
        </p:nvSpPr>
        <p:spPr>
          <a:xfrm>
            <a:off x="6131066" y="623653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6">
            <a:extLst>
              <a:ext uri="{FF2B5EF4-FFF2-40B4-BE49-F238E27FC236}">
                <a16:creationId xmlns:a16="http://schemas.microsoft.com/office/drawing/2014/main" id="{A5A4E779-F409-40C2-B0B0-F90627486D14}"/>
              </a:ext>
            </a:extLst>
          </p:cNvPr>
          <p:cNvSpPr/>
          <p:nvPr/>
        </p:nvSpPr>
        <p:spPr bwMode="gray">
          <a:xfrm>
            <a:off x="61424" y="5128504"/>
            <a:ext cx="5484938" cy="95882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8F286257-692D-4CF8-B1F9-76BE1B7A5587}"/>
              </a:ext>
            </a:extLst>
          </p:cNvPr>
          <p:cNvSpPr txBox="1"/>
          <p:nvPr/>
        </p:nvSpPr>
        <p:spPr>
          <a:xfrm>
            <a:off x="5353844" y="5532558"/>
            <a:ext cx="13590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6</a:t>
            </a:r>
          </a:p>
        </p:txBody>
      </p:sp>
      <p:sp>
        <p:nvSpPr>
          <p:cNvPr id="30" name="Oval 6">
            <a:extLst>
              <a:ext uri="{FF2B5EF4-FFF2-40B4-BE49-F238E27FC236}">
                <a16:creationId xmlns:a16="http://schemas.microsoft.com/office/drawing/2014/main" id="{594C4DC0-1AAA-4F2C-AB0E-E1365867B57B}"/>
              </a:ext>
            </a:extLst>
          </p:cNvPr>
          <p:cNvSpPr/>
          <p:nvPr/>
        </p:nvSpPr>
        <p:spPr bwMode="gray">
          <a:xfrm>
            <a:off x="158046" y="6009400"/>
            <a:ext cx="1106520"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780D9729-9312-471A-AAF7-C41F0C232200}"/>
              </a:ext>
            </a:extLst>
          </p:cNvPr>
          <p:cNvSpPr txBox="1"/>
          <p:nvPr/>
        </p:nvSpPr>
        <p:spPr>
          <a:xfrm>
            <a:off x="1294063" y="60372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7</a:t>
            </a:r>
          </a:p>
        </p:txBody>
      </p:sp>
      <p:cxnSp>
        <p:nvCxnSpPr>
          <p:cNvPr id="32" name="Curved Connector 8">
            <a:extLst>
              <a:ext uri="{FF2B5EF4-FFF2-40B4-BE49-F238E27FC236}">
                <a16:creationId xmlns:a16="http://schemas.microsoft.com/office/drawing/2014/main" id="{BA1D118D-3C13-4C59-BA0C-C52BFCF12278}"/>
              </a:ext>
            </a:extLst>
          </p:cNvPr>
          <p:cNvCxnSpPr>
            <a:cxnSpLocks/>
            <a:stCxn id="17" idx="3"/>
            <a:endCxn id="19" idx="2"/>
          </p:cNvCxnSpPr>
          <p:nvPr/>
        </p:nvCxnSpPr>
        <p:spPr>
          <a:xfrm>
            <a:off x="960382" y="4515401"/>
            <a:ext cx="4693378" cy="71847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8">
            <a:extLst>
              <a:ext uri="{FF2B5EF4-FFF2-40B4-BE49-F238E27FC236}">
                <a16:creationId xmlns:a16="http://schemas.microsoft.com/office/drawing/2014/main" id="{3BD2AA30-3F8A-4D83-A960-69B96E92C76B}"/>
              </a:ext>
            </a:extLst>
          </p:cNvPr>
          <p:cNvCxnSpPr>
            <a:cxnSpLocks/>
            <a:stCxn id="20" idx="2"/>
            <a:endCxn id="28" idx="5"/>
          </p:cNvCxnSpPr>
          <p:nvPr/>
        </p:nvCxnSpPr>
        <p:spPr>
          <a:xfrm rot="10800000">
            <a:off x="4743111" y="5946913"/>
            <a:ext cx="925506" cy="37626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32A1D231-DA30-42F5-BEFB-2FFD9C11AF1F}"/>
              </a:ext>
            </a:extLst>
          </p:cNvPr>
          <p:cNvSpPr txBox="1"/>
          <p:nvPr/>
        </p:nvSpPr>
        <p:spPr>
          <a:xfrm>
            <a:off x="8967737" y="50991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54" name="Oval 6">
            <a:extLst>
              <a:ext uri="{FF2B5EF4-FFF2-40B4-BE49-F238E27FC236}">
                <a16:creationId xmlns:a16="http://schemas.microsoft.com/office/drawing/2014/main" id="{F23CD415-AA7F-4A2D-AAA8-38658E91A868}"/>
              </a:ext>
            </a:extLst>
          </p:cNvPr>
          <p:cNvSpPr/>
          <p:nvPr/>
        </p:nvSpPr>
        <p:spPr bwMode="gray">
          <a:xfrm>
            <a:off x="7866964" y="289074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5" name="TextBox 7">
            <a:extLst>
              <a:ext uri="{FF2B5EF4-FFF2-40B4-BE49-F238E27FC236}">
                <a16:creationId xmlns:a16="http://schemas.microsoft.com/office/drawing/2014/main" id="{8C92D40B-E8A7-4C9B-86EF-7946565F6906}"/>
              </a:ext>
            </a:extLst>
          </p:cNvPr>
          <p:cNvSpPr txBox="1"/>
          <p:nvPr/>
        </p:nvSpPr>
        <p:spPr>
          <a:xfrm>
            <a:off x="8153973" y="291858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cxnSp>
        <p:nvCxnSpPr>
          <p:cNvPr id="56" name="Curved Connector 8">
            <a:extLst>
              <a:ext uri="{FF2B5EF4-FFF2-40B4-BE49-F238E27FC236}">
                <a16:creationId xmlns:a16="http://schemas.microsoft.com/office/drawing/2014/main" id="{15A7B9FA-D36F-40CE-9EA7-8C30D85821D0}"/>
              </a:ext>
            </a:extLst>
          </p:cNvPr>
          <p:cNvCxnSpPr>
            <a:cxnSpLocks/>
            <a:stCxn id="54" idx="2"/>
            <a:endCxn id="46" idx="0"/>
          </p:cNvCxnSpPr>
          <p:nvPr/>
        </p:nvCxnSpPr>
        <p:spPr>
          <a:xfrm rot="10800000" flipV="1">
            <a:off x="4669752" y="3005231"/>
            <a:ext cx="3197212" cy="1240725"/>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
            <a:extLst>
              <a:ext uri="{FF2B5EF4-FFF2-40B4-BE49-F238E27FC236}">
                <a16:creationId xmlns:a16="http://schemas.microsoft.com/office/drawing/2014/main" id="{966C3F98-D3E5-4005-A838-1986E4795F2B}"/>
              </a:ext>
            </a:extLst>
          </p:cNvPr>
          <p:cNvSpPr/>
          <p:nvPr/>
        </p:nvSpPr>
        <p:spPr bwMode="gray">
          <a:xfrm>
            <a:off x="6856247" y="18280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TextBox 7">
            <a:extLst>
              <a:ext uri="{FF2B5EF4-FFF2-40B4-BE49-F238E27FC236}">
                <a16:creationId xmlns:a16="http://schemas.microsoft.com/office/drawing/2014/main" id="{7F4CF847-32F5-4347-B73A-822301E2F7FD}"/>
              </a:ext>
            </a:extLst>
          </p:cNvPr>
          <p:cNvSpPr txBox="1"/>
          <p:nvPr/>
        </p:nvSpPr>
        <p:spPr>
          <a:xfrm>
            <a:off x="7143256" y="185588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676382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B051889-3707-4960-AB9D-595A88FC79B2}"/>
              </a:ext>
            </a:extLst>
          </p:cNvPr>
          <p:cNvPicPr>
            <a:picLocks noChangeAspect="1"/>
          </p:cNvPicPr>
          <p:nvPr/>
        </p:nvPicPr>
        <p:blipFill>
          <a:blip r:embed="rId2"/>
          <a:stretch>
            <a:fillRect/>
          </a:stretch>
        </p:blipFill>
        <p:spPr>
          <a:xfrm>
            <a:off x="5217616" y="1387796"/>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Either directly after registering the competitors</a:t>
            </a:r>
            <a:br>
              <a:rPr lang="en-US" dirty="0"/>
            </a:br>
            <a:r>
              <a:rPr lang="en-US" dirty="0"/>
              <a:t>for a race or later by clicking the boat icon (</a:t>
            </a:r>
            <a:r>
              <a:rPr lang="en-US" dirty="0">
                <a:solidFill>
                  <a:srgbClr val="FF0000"/>
                </a:solidFill>
              </a:rPr>
              <a:t>1</a:t>
            </a:r>
            <a:r>
              <a:rPr lang="en-US" dirty="0"/>
              <a:t>),</a:t>
            </a:r>
            <a:br>
              <a:rPr lang="en-US" dirty="0"/>
            </a:br>
            <a:r>
              <a:rPr lang="en-US" dirty="0"/>
              <a:t>the “Edit boats used by competitors” dialog is</a:t>
            </a:r>
            <a:br>
              <a:rPr lang="en-US" dirty="0"/>
            </a:br>
            <a:r>
              <a:rPr lang="en-US" dirty="0"/>
              <a:t>shown</a:t>
            </a:r>
          </a:p>
          <a:p>
            <a:r>
              <a:rPr lang="en-US" dirty="0"/>
              <a:t>Select a Competitor in the left table (</a:t>
            </a:r>
            <a:r>
              <a:rPr lang="en-US" dirty="0">
                <a:solidFill>
                  <a:srgbClr val="FF0000"/>
                </a:solidFill>
              </a:rPr>
              <a:t>2</a:t>
            </a:r>
            <a:r>
              <a:rPr lang="en-US" dirty="0"/>
              <a:t>) and a</a:t>
            </a:r>
            <a:br>
              <a:rPr lang="en-US" dirty="0"/>
            </a:br>
            <a:r>
              <a:rPr lang="en-US" dirty="0"/>
              <a:t>boat in the right table (</a:t>
            </a:r>
            <a:r>
              <a:rPr lang="en-US" dirty="0">
                <a:solidFill>
                  <a:srgbClr val="FF0000"/>
                </a:solidFill>
              </a:rPr>
              <a:t>3</a:t>
            </a:r>
            <a:r>
              <a:rPr lang="en-US" dirty="0"/>
              <a:t>) to assign those</a:t>
            </a:r>
          </a:p>
          <a:p>
            <a:r>
              <a:rPr lang="en-US" dirty="0"/>
              <a:t>After all Competitors are mapped to boats,</a:t>
            </a:r>
            <a:br>
              <a:rPr lang="en-US" dirty="0"/>
            </a:br>
            <a:r>
              <a:rPr lang="en-US" dirty="0"/>
              <a:t>Save (</a:t>
            </a:r>
            <a:r>
              <a:rPr lang="en-US" dirty="0">
                <a:solidFill>
                  <a:srgbClr val="FF0000"/>
                </a:solidFill>
              </a:rPr>
              <a:t>4</a:t>
            </a:r>
            <a:r>
              <a:rPr lang="en-US" dirty="0"/>
              <a:t>)</a:t>
            </a:r>
          </a:p>
          <a:p>
            <a:endParaRPr lang="en-US" dirty="0"/>
          </a:p>
        </p:txBody>
      </p:sp>
      <p:sp>
        <p:nvSpPr>
          <p:cNvPr id="2" name="Title 1"/>
          <p:cNvSpPr>
            <a:spLocks noGrp="1"/>
          </p:cNvSpPr>
          <p:nvPr>
            <p:ph type="title"/>
          </p:nvPr>
        </p:nvSpPr>
        <p:spPr/>
        <p:txBody>
          <a:bodyPr/>
          <a:lstStyle/>
          <a:p>
            <a:r>
              <a:rPr lang="en-US" dirty="0"/>
              <a:t>Map competitors to boats per race</a:t>
            </a:r>
          </a:p>
        </p:txBody>
      </p:sp>
      <p:sp>
        <p:nvSpPr>
          <p:cNvPr id="7" name="Oval 6"/>
          <p:cNvSpPr/>
          <p:nvPr/>
        </p:nvSpPr>
        <p:spPr bwMode="gray">
          <a:xfrm>
            <a:off x="8305876" y="310077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592885" y="312861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51C12F2F-6266-41C2-B0C5-F3EB52976349}"/>
              </a:ext>
            </a:extLst>
          </p:cNvPr>
          <p:cNvCxnSpPr>
            <a:cxnSpLocks/>
            <a:stCxn id="7" idx="2"/>
            <a:endCxn id="14" idx="0"/>
          </p:cNvCxnSpPr>
          <p:nvPr/>
        </p:nvCxnSpPr>
        <p:spPr>
          <a:xfrm rot="10800000" flipV="1">
            <a:off x="4443984" y="3215260"/>
            <a:ext cx="3861893" cy="127437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BF753D35-94D4-42F7-9FB2-26EB745FF3A1}"/>
              </a:ext>
            </a:extLst>
          </p:cNvPr>
          <p:cNvPicPr>
            <a:picLocks noChangeAspect="1"/>
          </p:cNvPicPr>
          <p:nvPr/>
        </p:nvPicPr>
        <p:blipFill>
          <a:blip r:embed="rId3"/>
          <a:stretch>
            <a:fillRect/>
          </a:stretch>
        </p:blipFill>
        <p:spPr>
          <a:xfrm>
            <a:off x="797356" y="4489638"/>
            <a:ext cx="7293254" cy="2030545"/>
          </a:xfrm>
          <a:prstGeom prst="rect">
            <a:avLst/>
          </a:prstGeom>
        </p:spPr>
      </p:pic>
      <p:sp>
        <p:nvSpPr>
          <p:cNvPr id="35" name="Oval 6">
            <a:extLst>
              <a:ext uri="{FF2B5EF4-FFF2-40B4-BE49-F238E27FC236}">
                <a16:creationId xmlns:a16="http://schemas.microsoft.com/office/drawing/2014/main" id="{C66AB1BF-D20A-4840-9231-97369A2CCEDB}"/>
              </a:ext>
            </a:extLst>
          </p:cNvPr>
          <p:cNvSpPr/>
          <p:nvPr/>
        </p:nvSpPr>
        <p:spPr bwMode="gray">
          <a:xfrm>
            <a:off x="797356" y="5663822"/>
            <a:ext cx="2784176"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395BABDD-1F68-481C-B3DF-71F8CCB99D29}"/>
              </a:ext>
            </a:extLst>
          </p:cNvPr>
          <p:cNvSpPr txBox="1"/>
          <p:nvPr/>
        </p:nvSpPr>
        <p:spPr>
          <a:xfrm>
            <a:off x="3611029" y="569166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7" name="Oval 6">
            <a:extLst>
              <a:ext uri="{FF2B5EF4-FFF2-40B4-BE49-F238E27FC236}">
                <a16:creationId xmlns:a16="http://schemas.microsoft.com/office/drawing/2014/main" id="{400122C9-15C2-4461-97B8-D7DDEA4F34C0}"/>
              </a:ext>
            </a:extLst>
          </p:cNvPr>
          <p:cNvSpPr/>
          <p:nvPr/>
        </p:nvSpPr>
        <p:spPr bwMode="gray">
          <a:xfrm>
            <a:off x="4443983" y="5409225"/>
            <a:ext cx="364662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DF29E1F2-2BF5-4054-B335-E014066811C7}"/>
              </a:ext>
            </a:extLst>
          </p:cNvPr>
          <p:cNvSpPr txBox="1"/>
          <p:nvPr/>
        </p:nvSpPr>
        <p:spPr>
          <a:xfrm>
            <a:off x="8120107" y="543707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40" name="Oval 6">
            <a:extLst>
              <a:ext uri="{FF2B5EF4-FFF2-40B4-BE49-F238E27FC236}">
                <a16:creationId xmlns:a16="http://schemas.microsoft.com/office/drawing/2014/main" id="{FB5B1522-ECA3-48DB-9317-5AB61BDC3BD6}"/>
              </a:ext>
            </a:extLst>
          </p:cNvPr>
          <p:cNvSpPr/>
          <p:nvPr/>
        </p:nvSpPr>
        <p:spPr bwMode="gray">
          <a:xfrm>
            <a:off x="879728" y="619700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7">
            <a:extLst>
              <a:ext uri="{FF2B5EF4-FFF2-40B4-BE49-F238E27FC236}">
                <a16:creationId xmlns:a16="http://schemas.microsoft.com/office/drawing/2014/main" id="{F2BDC7D2-1ABB-4C2D-B912-A4DDBBEAEC99}"/>
              </a:ext>
            </a:extLst>
          </p:cNvPr>
          <p:cNvSpPr txBox="1"/>
          <p:nvPr/>
        </p:nvSpPr>
        <p:spPr>
          <a:xfrm>
            <a:off x="1166737" y="622485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039879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3107</Words>
  <Application>Microsoft Office PowerPoint</Application>
  <PresentationFormat>Bildschirmpräsentation (4:3)</PresentationFormat>
  <Paragraphs>657</Paragraphs>
  <Slides>76</Slides>
  <Notes>10</Notes>
  <HiddenSlides>2</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76</vt:i4>
      </vt:variant>
    </vt:vector>
  </HeadingPairs>
  <TitlesOfParts>
    <vt:vector size="84" baseType="lpstr">
      <vt:lpstr>MS PGothic</vt:lpstr>
      <vt:lpstr>Arial</vt:lpstr>
      <vt:lpstr>Arial Unicode MS</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Register boats for a regatta with split-fleet racing</vt:lpstr>
      <vt:lpstr>Register Competitors with per race boat assignments</vt:lpstr>
      <vt:lpstr>Map competitors to boats per race</vt:lpstr>
      <vt:lpstr>Agenda</vt:lpstr>
      <vt:lpstr>Thank you</vt:lpstr>
      <vt:lpstr>PowerPoint-Präsentation</vt:lpstr>
      <vt:lpstr>PowerPoint-Präsentation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Steffen Schäfer</cp:lastModifiedBy>
  <cp:revision>631</cp:revision>
  <dcterms:created xsi:type="dcterms:W3CDTF">2013-03-18T12:38:06Z</dcterms:created>
  <dcterms:modified xsi:type="dcterms:W3CDTF">2018-06-18T09:41:40Z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